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nton" pitchFamily="2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Lora" pitchFamily="2" charset="0"/>
      <p:regular r:id="rId16"/>
    </p:embeddedFont>
    <p:embeddedFont>
      <p:font typeface="Lora Bold" charset="0"/>
      <p:regular r:id="rId17"/>
    </p:embeddedFont>
    <p:embeddedFont>
      <p:font typeface="Montserrat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21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svg"/><Relationship Id="rId7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.svg"/><Relationship Id="rId3" Type="http://schemas.openxmlformats.org/officeDocument/2006/relationships/image" Target="../media/image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svg"/><Relationship Id="rId3" Type="http://schemas.openxmlformats.org/officeDocument/2006/relationships/image" Target="../media/image6.svg"/><Relationship Id="rId7" Type="http://schemas.openxmlformats.org/officeDocument/2006/relationships/image" Target="../media/image20.svg"/><Relationship Id="rId12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svg"/><Relationship Id="rId7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8.svg"/><Relationship Id="rId5" Type="http://schemas.openxmlformats.org/officeDocument/2006/relationships/image" Target="../media/image4.sv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svg"/><Relationship Id="rId7" Type="http://schemas.openxmlformats.org/officeDocument/2006/relationships/image" Target="../media/image3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36959" y="314325"/>
            <a:ext cx="9658350" cy="965835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D5D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77765" y="1459165"/>
            <a:ext cx="7734291" cy="7368670"/>
          </a:xfrm>
          <a:custGeom>
            <a:avLst/>
            <a:gdLst/>
            <a:ahLst/>
            <a:cxnLst/>
            <a:rect l="l" t="t" r="r" b="b"/>
            <a:pathLst>
              <a:path w="7734291" h="7368670">
                <a:moveTo>
                  <a:pt x="0" y="0"/>
                </a:moveTo>
                <a:lnTo>
                  <a:pt x="7734290" y="0"/>
                </a:lnTo>
                <a:lnTo>
                  <a:pt x="7734290" y="7368670"/>
                </a:lnTo>
                <a:lnTo>
                  <a:pt x="0" y="7368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259300" y="801623"/>
            <a:ext cx="486295" cy="4114800"/>
          </a:xfrm>
          <a:custGeom>
            <a:avLst/>
            <a:gdLst/>
            <a:ahLst/>
            <a:cxnLst/>
            <a:rect l="l" t="t" r="r" b="b"/>
            <a:pathLst>
              <a:path w="486295" h="4114800">
                <a:moveTo>
                  <a:pt x="0" y="0"/>
                </a:moveTo>
                <a:lnTo>
                  <a:pt x="486295" y="0"/>
                </a:lnTo>
                <a:lnTo>
                  <a:pt x="486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032745" y="1113356"/>
            <a:ext cx="7315200" cy="691619"/>
          </a:xfrm>
          <a:custGeom>
            <a:avLst/>
            <a:gdLst/>
            <a:ahLst/>
            <a:cxnLst/>
            <a:rect l="l" t="t" r="r" b="b"/>
            <a:pathLst>
              <a:path w="7315200" h="691619">
                <a:moveTo>
                  <a:pt x="0" y="0"/>
                </a:moveTo>
                <a:lnTo>
                  <a:pt x="7315200" y="0"/>
                </a:lnTo>
                <a:lnTo>
                  <a:pt x="7315200" y="691619"/>
                </a:lnTo>
                <a:lnTo>
                  <a:pt x="0" y="6916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032745" y="7387072"/>
            <a:ext cx="6089796" cy="1871228"/>
          </a:xfrm>
          <a:custGeom>
            <a:avLst/>
            <a:gdLst/>
            <a:ahLst/>
            <a:cxnLst/>
            <a:rect l="l" t="t" r="r" b="b"/>
            <a:pathLst>
              <a:path w="6089796" h="1871228">
                <a:moveTo>
                  <a:pt x="0" y="0"/>
                </a:moveTo>
                <a:lnTo>
                  <a:pt x="6089796" y="0"/>
                </a:lnTo>
                <a:lnTo>
                  <a:pt x="6089796" y="1871228"/>
                </a:lnTo>
                <a:lnTo>
                  <a:pt x="0" y="18712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413226" y="7387072"/>
            <a:ext cx="1050143" cy="1698492"/>
          </a:xfrm>
          <a:custGeom>
            <a:avLst/>
            <a:gdLst/>
            <a:ahLst/>
            <a:cxnLst/>
            <a:rect l="l" t="t" r="r" b="b"/>
            <a:pathLst>
              <a:path w="1050143" h="1698492">
                <a:moveTo>
                  <a:pt x="0" y="0"/>
                </a:moveTo>
                <a:lnTo>
                  <a:pt x="1050143" y="0"/>
                </a:lnTo>
                <a:lnTo>
                  <a:pt x="1050143" y="1698492"/>
                </a:lnTo>
                <a:lnTo>
                  <a:pt x="0" y="16984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144000" y="3147388"/>
            <a:ext cx="8269226" cy="312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65"/>
              </a:lnSpc>
              <a:spcBef>
                <a:spcPct val="0"/>
              </a:spcBef>
            </a:pPr>
            <a:r>
              <a:rPr lang="en-US" sz="12065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DATA SHARDING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6501446"/>
            <a:ext cx="6904089" cy="377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3"/>
              </a:lnSpc>
              <a:spcBef>
                <a:spcPct val="0"/>
              </a:spcBef>
            </a:pPr>
            <a:r>
              <a:rPr lang="en-US" sz="2863" b="1">
                <a:solidFill>
                  <a:srgbClr val="333A8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BY  SHAHD AL-SAYEL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31021" y="8228841"/>
            <a:ext cx="3907056" cy="271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3"/>
              </a:lnSpc>
              <a:spcBef>
                <a:spcPct val="0"/>
              </a:spcBef>
            </a:pPr>
            <a:r>
              <a:rPr lang="en-US" sz="2063" b="1">
                <a:solidFill>
                  <a:srgbClr val="5555A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DR IBRAHIM . DHAINI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31021" y="1306559"/>
            <a:ext cx="8226555" cy="510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88"/>
              </a:lnSpc>
            </a:pPr>
            <a:r>
              <a:rPr lang="en-US" sz="242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CSCI317 - SOFTWARE ENGINEERING</a:t>
            </a:r>
          </a:p>
          <a:p>
            <a:pPr algn="l">
              <a:lnSpc>
                <a:spcPts val="1916"/>
              </a:lnSpc>
            </a:pPr>
            <a:endParaRPr lang="en-US" sz="2428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0676" y="873076"/>
            <a:ext cx="7315200" cy="691619"/>
          </a:xfrm>
          <a:custGeom>
            <a:avLst/>
            <a:gdLst/>
            <a:ahLst/>
            <a:cxnLst/>
            <a:rect l="l" t="t" r="r" b="b"/>
            <a:pathLst>
              <a:path w="7315200" h="691619">
                <a:moveTo>
                  <a:pt x="0" y="0"/>
                </a:moveTo>
                <a:lnTo>
                  <a:pt x="7315200" y="0"/>
                </a:lnTo>
                <a:lnTo>
                  <a:pt x="7315200" y="691619"/>
                </a:lnTo>
                <a:lnTo>
                  <a:pt x="0" y="691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336195" y="1242565"/>
            <a:ext cx="296510" cy="2508928"/>
          </a:xfrm>
          <a:custGeom>
            <a:avLst/>
            <a:gdLst/>
            <a:ahLst/>
            <a:cxnLst/>
            <a:rect l="l" t="t" r="r" b="b"/>
            <a:pathLst>
              <a:path w="296510" h="2508928">
                <a:moveTo>
                  <a:pt x="0" y="0"/>
                </a:moveTo>
                <a:lnTo>
                  <a:pt x="296509" y="0"/>
                </a:lnTo>
                <a:lnTo>
                  <a:pt x="296509" y="2508927"/>
                </a:lnTo>
                <a:lnTo>
                  <a:pt x="0" y="2508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81147" y="20957"/>
            <a:ext cx="2541169" cy="2476071"/>
          </a:xfrm>
          <a:custGeom>
            <a:avLst/>
            <a:gdLst/>
            <a:ahLst/>
            <a:cxnLst/>
            <a:rect l="l" t="t" r="r" b="b"/>
            <a:pathLst>
              <a:path w="2541169" h="2476071">
                <a:moveTo>
                  <a:pt x="0" y="0"/>
                </a:moveTo>
                <a:lnTo>
                  <a:pt x="2541169" y="0"/>
                </a:lnTo>
                <a:lnTo>
                  <a:pt x="2541169" y="2476071"/>
                </a:lnTo>
                <a:lnTo>
                  <a:pt x="0" y="24760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01076" y="5627456"/>
            <a:ext cx="6486924" cy="5201334"/>
          </a:xfrm>
          <a:custGeom>
            <a:avLst/>
            <a:gdLst/>
            <a:ahLst/>
            <a:cxnLst/>
            <a:rect l="l" t="t" r="r" b="b"/>
            <a:pathLst>
              <a:path w="6486924" h="5201334">
                <a:moveTo>
                  <a:pt x="0" y="0"/>
                </a:moveTo>
                <a:lnTo>
                  <a:pt x="6486924" y="0"/>
                </a:lnTo>
                <a:lnTo>
                  <a:pt x="6486924" y="5201334"/>
                </a:lnTo>
                <a:lnTo>
                  <a:pt x="0" y="52013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40676" y="3761017"/>
            <a:ext cx="13884256" cy="4196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3"/>
              </a:lnSpc>
            </a:pPr>
            <a:r>
              <a:rPr lang="en-US" sz="4028" b="1">
                <a:solidFill>
                  <a:srgbClr val="292A59"/>
                </a:solidFill>
                <a:latin typeface="Lora Bold"/>
                <a:ea typeface="Lora Bold"/>
                <a:cs typeface="Lora Bold"/>
                <a:sym typeface="Lora Bold"/>
              </a:rPr>
              <a:t>Data sharding</a:t>
            </a:r>
            <a:r>
              <a:rPr lang="en-US" sz="4028">
                <a:solidFill>
                  <a:srgbClr val="292A59"/>
                </a:solidFill>
                <a:latin typeface="Lora"/>
                <a:ea typeface="Lora"/>
                <a:cs typeface="Lora"/>
                <a:sym typeface="Lora"/>
              </a:rPr>
              <a:t> is the process of breaking a large database into smaller, more manageable pieces called</a:t>
            </a:r>
            <a:r>
              <a:rPr lang="en-US" sz="4028" b="1">
                <a:solidFill>
                  <a:srgbClr val="292A59"/>
                </a:solidFill>
                <a:latin typeface="Lora Bold"/>
                <a:ea typeface="Lora Bold"/>
                <a:cs typeface="Lora Bold"/>
                <a:sym typeface="Lora Bold"/>
              </a:rPr>
              <a:t> shards</a:t>
            </a:r>
            <a:r>
              <a:rPr lang="en-US" sz="4028">
                <a:solidFill>
                  <a:srgbClr val="292A59"/>
                </a:solidFill>
                <a:latin typeface="Lora"/>
                <a:ea typeface="Lora"/>
                <a:cs typeface="Lora"/>
                <a:sym typeface="Lora"/>
              </a:rPr>
              <a:t>. Each shard operates as an independent database, storing a portion of the total dataset. </a:t>
            </a:r>
            <a:r>
              <a:rPr lang="en-US" sz="4028" b="1">
                <a:solidFill>
                  <a:srgbClr val="292A59"/>
                </a:solidFill>
                <a:latin typeface="Lora Bold"/>
                <a:ea typeface="Lora Bold"/>
                <a:cs typeface="Lora Bold"/>
                <a:sym typeface="Lora Bold"/>
              </a:rPr>
              <a:t>This improves performance, scalability, and fault tolerance, </a:t>
            </a:r>
            <a:r>
              <a:rPr lang="en-US" sz="4028">
                <a:solidFill>
                  <a:srgbClr val="292A59"/>
                </a:solidFill>
                <a:latin typeface="Lora"/>
                <a:ea typeface="Lora"/>
                <a:cs typeface="Lora"/>
                <a:sym typeface="Lora"/>
              </a:rPr>
              <a:t>making it a common strategy for handling massive amounts of data in distributed systems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4954" y="1136272"/>
            <a:ext cx="2391841" cy="283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3"/>
              </a:lnSpc>
              <a:spcBef>
                <a:spcPct val="0"/>
              </a:spcBef>
            </a:pPr>
            <a:r>
              <a:rPr lang="en-US" sz="216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0676" y="2132267"/>
            <a:ext cx="9480936" cy="86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96"/>
              </a:lnSpc>
              <a:spcBef>
                <a:spcPct val="0"/>
              </a:spcBef>
            </a:pPr>
            <a:r>
              <a:rPr lang="en-US" sz="6596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WHAT IS DATA SHARDING 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2022" y="1028700"/>
            <a:ext cx="7315200" cy="691619"/>
          </a:xfrm>
          <a:custGeom>
            <a:avLst/>
            <a:gdLst/>
            <a:ahLst/>
            <a:cxnLst/>
            <a:rect l="l" t="t" r="r" b="b"/>
            <a:pathLst>
              <a:path w="7315200" h="691619">
                <a:moveTo>
                  <a:pt x="0" y="0"/>
                </a:moveTo>
                <a:lnTo>
                  <a:pt x="7315200" y="0"/>
                </a:lnTo>
                <a:lnTo>
                  <a:pt x="7315200" y="691619"/>
                </a:lnTo>
                <a:lnTo>
                  <a:pt x="0" y="691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336195" y="1242565"/>
            <a:ext cx="296510" cy="2508928"/>
          </a:xfrm>
          <a:custGeom>
            <a:avLst/>
            <a:gdLst/>
            <a:ahLst/>
            <a:cxnLst/>
            <a:rect l="l" t="t" r="r" b="b"/>
            <a:pathLst>
              <a:path w="296510" h="2508928">
                <a:moveTo>
                  <a:pt x="0" y="0"/>
                </a:moveTo>
                <a:lnTo>
                  <a:pt x="296509" y="0"/>
                </a:lnTo>
                <a:lnTo>
                  <a:pt x="296509" y="2508927"/>
                </a:lnTo>
                <a:lnTo>
                  <a:pt x="0" y="2508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21438" y="7810929"/>
            <a:ext cx="2541169" cy="2476071"/>
          </a:xfrm>
          <a:custGeom>
            <a:avLst/>
            <a:gdLst/>
            <a:ahLst/>
            <a:cxnLst/>
            <a:rect l="l" t="t" r="r" b="b"/>
            <a:pathLst>
              <a:path w="2541169" h="2476071">
                <a:moveTo>
                  <a:pt x="2541168" y="2476071"/>
                </a:moveTo>
                <a:lnTo>
                  <a:pt x="0" y="2476071"/>
                </a:lnTo>
                <a:lnTo>
                  <a:pt x="0" y="0"/>
                </a:lnTo>
                <a:lnTo>
                  <a:pt x="2541168" y="0"/>
                </a:lnTo>
                <a:lnTo>
                  <a:pt x="2541168" y="247607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8350" y="2038198"/>
            <a:ext cx="7318147" cy="106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6"/>
              </a:lnSpc>
              <a:spcBef>
                <a:spcPct val="0"/>
              </a:spcBef>
            </a:pPr>
            <a:r>
              <a:rPr lang="en-US" sz="7996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SHARDING KEY :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390303" y="1625117"/>
            <a:ext cx="638397" cy="1032538"/>
          </a:xfrm>
          <a:custGeom>
            <a:avLst/>
            <a:gdLst/>
            <a:ahLst/>
            <a:cxnLst/>
            <a:rect l="l" t="t" r="r" b="b"/>
            <a:pathLst>
              <a:path w="638397" h="1032538">
                <a:moveTo>
                  <a:pt x="638397" y="0"/>
                </a:moveTo>
                <a:lnTo>
                  <a:pt x="0" y="0"/>
                </a:lnTo>
                <a:lnTo>
                  <a:pt x="0" y="1032538"/>
                </a:lnTo>
                <a:lnTo>
                  <a:pt x="638397" y="1032538"/>
                </a:lnTo>
                <a:lnTo>
                  <a:pt x="63839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47551" y="6946170"/>
            <a:ext cx="777288" cy="2968808"/>
          </a:xfrm>
          <a:custGeom>
            <a:avLst/>
            <a:gdLst/>
            <a:ahLst/>
            <a:cxnLst/>
            <a:rect l="l" t="t" r="r" b="b"/>
            <a:pathLst>
              <a:path w="777288" h="2968808">
                <a:moveTo>
                  <a:pt x="0" y="0"/>
                </a:moveTo>
                <a:lnTo>
                  <a:pt x="777288" y="0"/>
                </a:lnTo>
                <a:lnTo>
                  <a:pt x="777288" y="2968808"/>
                </a:lnTo>
                <a:lnTo>
                  <a:pt x="0" y="29688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988760" y="259752"/>
            <a:ext cx="2958790" cy="2921133"/>
          </a:xfrm>
          <a:custGeom>
            <a:avLst/>
            <a:gdLst/>
            <a:ahLst/>
            <a:cxnLst/>
            <a:rect l="l" t="t" r="r" b="b"/>
            <a:pathLst>
              <a:path w="2958790" h="2921133">
                <a:moveTo>
                  <a:pt x="0" y="0"/>
                </a:moveTo>
                <a:lnTo>
                  <a:pt x="2958791" y="0"/>
                </a:lnTo>
                <a:lnTo>
                  <a:pt x="2958791" y="2921133"/>
                </a:lnTo>
                <a:lnTo>
                  <a:pt x="0" y="29211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83392" y="1280665"/>
            <a:ext cx="3488064" cy="271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3"/>
              </a:lnSpc>
              <a:spcBef>
                <a:spcPct val="0"/>
              </a:spcBef>
            </a:pPr>
            <a:r>
              <a:rPr lang="en-US" sz="206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IT WORKS 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2022" y="3273558"/>
            <a:ext cx="15967278" cy="2395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3"/>
              </a:lnSpc>
              <a:spcBef>
                <a:spcPct val="0"/>
              </a:spcBef>
            </a:pPr>
            <a:r>
              <a:rPr lang="en-US" sz="4028" u="none" strike="noStrike">
                <a:solidFill>
                  <a:srgbClr val="292A59"/>
                </a:solidFill>
                <a:latin typeface="Lora"/>
                <a:ea typeface="Lora"/>
                <a:cs typeface="Lora"/>
                <a:sym typeface="Lora"/>
              </a:rPr>
              <a:t>A sharding key is a critical piece of data used to determine how data is distributed across different shards. Choosing the right sharding key is essential because it affects performance, scalability, and query efficiency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2022" y="6017671"/>
            <a:ext cx="15655529" cy="359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9680" lvl="1" indent="-434840" algn="l">
              <a:lnSpc>
                <a:spcPts val="4793"/>
              </a:lnSpc>
              <a:buFont typeface="Arial"/>
              <a:buChar char="•"/>
            </a:pPr>
            <a:r>
              <a:rPr lang="en-US" sz="4028" b="1" u="none" strike="noStrike">
                <a:solidFill>
                  <a:srgbClr val="5555AB"/>
                </a:solidFill>
                <a:latin typeface="Lora Bold"/>
                <a:ea typeface="Lora Bold"/>
                <a:cs typeface="Lora Bold"/>
                <a:sym typeface="Lora Bold"/>
              </a:rPr>
              <a:t>Range-based sharding: </a:t>
            </a:r>
            <a:r>
              <a:rPr lang="en-US" sz="4028" u="none" strike="noStrike">
                <a:solidFill>
                  <a:srgbClr val="292A59"/>
                </a:solidFill>
                <a:latin typeface="Lora"/>
                <a:ea typeface="Lora"/>
                <a:cs typeface="Lora"/>
                <a:sym typeface="Lora"/>
              </a:rPr>
              <a:t>Split by ranges (e.g., IDs 1–200 in Shard A, 201–400 in Shard B).</a:t>
            </a:r>
          </a:p>
          <a:p>
            <a:pPr marL="869680" lvl="1" indent="-434840" algn="l">
              <a:lnSpc>
                <a:spcPts val="4793"/>
              </a:lnSpc>
              <a:buFont typeface="Arial"/>
              <a:buChar char="•"/>
            </a:pPr>
            <a:r>
              <a:rPr lang="en-US" sz="4028" b="1" u="none" strike="noStrike">
                <a:solidFill>
                  <a:srgbClr val="5555AB"/>
                </a:solidFill>
                <a:latin typeface="Lora Bold"/>
                <a:ea typeface="Lora Bold"/>
                <a:cs typeface="Lora Bold"/>
                <a:sym typeface="Lora Bold"/>
              </a:rPr>
              <a:t>Hash-based sharding:</a:t>
            </a:r>
            <a:r>
              <a:rPr lang="en-US" sz="4028" u="none" strike="noStrike">
                <a:solidFill>
                  <a:srgbClr val="5555AB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4028" u="none" strike="noStrike">
                <a:solidFill>
                  <a:srgbClr val="292A59"/>
                </a:solidFill>
                <a:latin typeface="Lora"/>
                <a:ea typeface="Lora"/>
                <a:cs typeface="Lora"/>
                <a:sym typeface="Lora"/>
              </a:rPr>
              <a:t>Use a hash function to evenly spread data.</a:t>
            </a:r>
          </a:p>
          <a:p>
            <a:pPr marL="869680" lvl="1" indent="-434840" algn="l">
              <a:lnSpc>
                <a:spcPts val="4793"/>
              </a:lnSpc>
              <a:buFont typeface="Arial"/>
              <a:buChar char="•"/>
            </a:pPr>
            <a:r>
              <a:rPr lang="en-US" sz="4028" b="1" u="none" strike="noStrike">
                <a:solidFill>
                  <a:srgbClr val="5555AB"/>
                </a:solidFill>
                <a:latin typeface="Lora Bold"/>
                <a:ea typeface="Lora Bold"/>
                <a:cs typeface="Lora Bold"/>
                <a:sym typeface="Lora Bold"/>
              </a:rPr>
              <a:t>Geographic sharding:</a:t>
            </a:r>
            <a:r>
              <a:rPr lang="en-US" sz="4028" b="1" u="none" strike="noStrike">
                <a:solidFill>
                  <a:srgbClr val="292A59"/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4028" u="none" strike="noStrike">
                <a:solidFill>
                  <a:srgbClr val="292A59"/>
                </a:solidFill>
                <a:latin typeface="Lora"/>
                <a:ea typeface="Lora"/>
                <a:cs typeface="Lora"/>
                <a:sym typeface="Lora"/>
              </a:rPr>
              <a:t>Assign data by location (e.g., U.S. users in one shard, Europe in another).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5105" y="554234"/>
            <a:ext cx="7315200" cy="691619"/>
          </a:xfrm>
          <a:custGeom>
            <a:avLst/>
            <a:gdLst/>
            <a:ahLst/>
            <a:cxnLst/>
            <a:rect l="l" t="t" r="r" b="b"/>
            <a:pathLst>
              <a:path w="7315200" h="691619">
                <a:moveTo>
                  <a:pt x="0" y="0"/>
                </a:moveTo>
                <a:lnTo>
                  <a:pt x="7315200" y="0"/>
                </a:lnTo>
                <a:lnTo>
                  <a:pt x="7315200" y="691619"/>
                </a:lnTo>
                <a:lnTo>
                  <a:pt x="0" y="691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336195" y="1242565"/>
            <a:ext cx="296510" cy="2508928"/>
          </a:xfrm>
          <a:custGeom>
            <a:avLst/>
            <a:gdLst/>
            <a:ahLst/>
            <a:cxnLst/>
            <a:rect l="l" t="t" r="r" b="b"/>
            <a:pathLst>
              <a:path w="296510" h="2508928">
                <a:moveTo>
                  <a:pt x="0" y="0"/>
                </a:moveTo>
                <a:lnTo>
                  <a:pt x="296509" y="0"/>
                </a:lnTo>
                <a:lnTo>
                  <a:pt x="296509" y="2508927"/>
                </a:lnTo>
                <a:lnTo>
                  <a:pt x="0" y="2508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19471" y="6338844"/>
            <a:ext cx="4458903" cy="3948156"/>
          </a:xfrm>
          <a:custGeom>
            <a:avLst/>
            <a:gdLst/>
            <a:ahLst/>
            <a:cxnLst/>
            <a:rect l="l" t="t" r="r" b="b"/>
            <a:pathLst>
              <a:path w="4458903" h="3948156">
                <a:moveTo>
                  <a:pt x="0" y="0"/>
                </a:moveTo>
                <a:lnTo>
                  <a:pt x="4458903" y="0"/>
                </a:lnTo>
                <a:lnTo>
                  <a:pt x="4458903" y="3948156"/>
                </a:lnTo>
                <a:lnTo>
                  <a:pt x="0" y="39481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5105" y="1823395"/>
            <a:ext cx="8210248" cy="92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6"/>
              </a:lnSpc>
              <a:spcBef>
                <a:spcPct val="0"/>
              </a:spcBef>
            </a:pPr>
            <a:r>
              <a:rPr lang="en-US" sz="6996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HOW IT WORKS ?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438" y="3054895"/>
            <a:ext cx="15064581" cy="620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9680" lvl="1" indent="-434840" algn="l">
              <a:lnSpc>
                <a:spcPts val="6163"/>
              </a:lnSpc>
              <a:buAutoNum type="arabicPeriod"/>
            </a:pPr>
            <a:r>
              <a:rPr lang="en-US" sz="4028" b="1" u="none" strike="noStrike">
                <a:solidFill>
                  <a:srgbClr val="5555AB"/>
                </a:solidFill>
                <a:latin typeface="Lora Bold"/>
                <a:ea typeface="Lora Bold"/>
                <a:cs typeface="Lora Bold"/>
                <a:sym typeface="Lora Bold"/>
              </a:rPr>
              <a:t> Choosing a Sharding Key</a:t>
            </a:r>
            <a:r>
              <a:rPr lang="en-US" sz="4028" u="none" strike="noStrike">
                <a:solidFill>
                  <a:srgbClr val="292A59"/>
                </a:solidFill>
                <a:latin typeface="Lora"/>
                <a:ea typeface="Lora"/>
                <a:cs typeface="Lora"/>
                <a:sym typeface="Lora"/>
              </a:rPr>
              <a:t> – Determines how data is divided (e.g., User ID, Region).</a:t>
            </a:r>
          </a:p>
          <a:p>
            <a:pPr marL="869680" lvl="1" indent="-434840" algn="l">
              <a:lnSpc>
                <a:spcPts val="6163"/>
              </a:lnSpc>
              <a:buAutoNum type="arabicPeriod"/>
            </a:pPr>
            <a:r>
              <a:rPr lang="en-US" sz="4028" u="none" strike="noStrike">
                <a:solidFill>
                  <a:srgbClr val="5555AB"/>
                </a:solidFill>
                <a:latin typeface="Lora"/>
                <a:ea typeface="Lora"/>
                <a:cs typeface="Lora"/>
                <a:sym typeface="Lora"/>
              </a:rPr>
              <a:t>  </a:t>
            </a:r>
            <a:r>
              <a:rPr lang="en-US" sz="4028" b="1" u="none" strike="noStrike">
                <a:solidFill>
                  <a:srgbClr val="5555AB"/>
                </a:solidFill>
                <a:latin typeface="Lora Bold"/>
                <a:ea typeface="Lora Bold"/>
                <a:cs typeface="Lora Bold"/>
                <a:sym typeface="Lora Bold"/>
              </a:rPr>
              <a:t>Distributing Data </a:t>
            </a:r>
            <a:r>
              <a:rPr lang="en-US" sz="4028" u="none" strike="noStrike">
                <a:solidFill>
                  <a:srgbClr val="292A59"/>
                </a:solidFill>
                <a:latin typeface="Lora"/>
                <a:ea typeface="Lora"/>
                <a:cs typeface="Lora"/>
                <a:sym typeface="Lora"/>
              </a:rPr>
              <a:t>– Data is split into multiple shards based on the key.</a:t>
            </a:r>
          </a:p>
          <a:p>
            <a:pPr marL="869680" lvl="1" indent="-434840" algn="l">
              <a:lnSpc>
                <a:spcPts val="6163"/>
              </a:lnSpc>
              <a:buAutoNum type="arabicPeriod"/>
            </a:pPr>
            <a:r>
              <a:rPr lang="en-US" sz="4028" b="1" u="none" strike="noStrike">
                <a:solidFill>
                  <a:srgbClr val="5555AB"/>
                </a:solidFill>
                <a:latin typeface="Lora Bold"/>
                <a:ea typeface="Lora Bold"/>
                <a:cs typeface="Lora Bold"/>
                <a:sym typeface="Lora Bold"/>
              </a:rPr>
              <a:t>  Querying Data </a:t>
            </a:r>
            <a:r>
              <a:rPr lang="en-US" sz="4028" u="none" strike="noStrike">
                <a:solidFill>
                  <a:srgbClr val="292A59"/>
                </a:solidFill>
                <a:latin typeface="Lora"/>
                <a:ea typeface="Lora"/>
                <a:cs typeface="Lora"/>
                <a:sym typeface="Lora"/>
              </a:rPr>
              <a:t>– The system uses the key to find the correct shard quickly.</a:t>
            </a:r>
          </a:p>
          <a:p>
            <a:pPr marL="869680" lvl="1" indent="-434840" algn="l">
              <a:lnSpc>
                <a:spcPts val="6163"/>
              </a:lnSpc>
              <a:buAutoNum type="arabicPeriod"/>
            </a:pPr>
            <a:r>
              <a:rPr lang="en-US" sz="4028" u="none" strike="noStrike">
                <a:solidFill>
                  <a:srgbClr val="292A59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4028" u="none" strike="noStrike">
                <a:solidFill>
                  <a:srgbClr val="5555AB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4028" b="1" u="none" strike="noStrike">
                <a:solidFill>
                  <a:srgbClr val="5555AB"/>
                </a:solidFill>
                <a:latin typeface="Lora Bold"/>
                <a:ea typeface="Lora Bold"/>
                <a:cs typeface="Lora Bold"/>
                <a:sym typeface="Lora Bold"/>
              </a:rPr>
              <a:t>Scaling Efficiently </a:t>
            </a:r>
            <a:r>
              <a:rPr lang="en-US" sz="4028" u="none" strike="noStrike">
                <a:solidFill>
                  <a:srgbClr val="292A59"/>
                </a:solidFill>
                <a:latin typeface="Lora"/>
                <a:ea typeface="Lora"/>
                <a:cs typeface="Lora"/>
                <a:sym typeface="Lora"/>
              </a:rPr>
              <a:t>– New shards can be added as data grows</a:t>
            </a:r>
          </a:p>
        </p:txBody>
      </p:sp>
      <p:sp>
        <p:nvSpPr>
          <p:cNvPr id="7" name="Freeform 7"/>
          <p:cNvSpPr/>
          <p:nvPr/>
        </p:nvSpPr>
        <p:spPr>
          <a:xfrm>
            <a:off x="6872377" y="1980760"/>
            <a:ext cx="638397" cy="1032538"/>
          </a:xfrm>
          <a:custGeom>
            <a:avLst/>
            <a:gdLst/>
            <a:ahLst/>
            <a:cxnLst/>
            <a:rect l="l" t="t" r="r" b="b"/>
            <a:pathLst>
              <a:path w="638397" h="1032538">
                <a:moveTo>
                  <a:pt x="0" y="0"/>
                </a:moveTo>
                <a:lnTo>
                  <a:pt x="638397" y="0"/>
                </a:lnTo>
                <a:lnTo>
                  <a:pt x="638397" y="1032537"/>
                </a:lnTo>
                <a:lnTo>
                  <a:pt x="0" y="10325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21438" y="7810929"/>
            <a:ext cx="2541169" cy="2476071"/>
          </a:xfrm>
          <a:custGeom>
            <a:avLst/>
            <a:gdLst/>
            <a:ahLst/>
            <a:cxnLst/>
            <a:rect l="l" t="t" r="r" b="b"/>
            <a:pathLst>
              <a:path w="2541169" h="2476071">
                <a:moveTo>
                  <a:pt x="2541168" y="2476071"/>
                </a:moveTo>
                <a:lnTo>
                  <a:pt x="0" y="2476071"/>
                </a:lnTo>
                <a:lnTo>
                  <a:pt x="0" y="0"/>
                </a:lnTo>
                <a:lnTo>
                  <a:pt x="2541168" y="0"/>
                </a:lnTo>
                <a:lnTo>
                  <a:pt x="2541168" y="2476071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946884" y="0"/>
            <a:ext cx="3140282" cy="3441405"/>
          </a:xfrm>
          <a:custGeom>
            <a:avLst/>
            <a:gdLst/>
            <a:ahLst/>
            <a:cxnLst/>
            <a:rect l="l" t="t" r="r" b="b"/>
            <a:pathLst>
              <a:path w="3140282" h="3441405">
                <a:moveTo>
                  <a:pt x="0" y="0"/>
                </a:moveTo>
                <a:lnTo>
                  <a:pt x="3140282" y="0"/>
                </a:lnTo>
                <a:lnTo>
                  <a:pt x="3140282" y="3441405"/>
                </a:lnTo>
                <a:lnTo>
                  <a:pt x="0" y="34414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76798" y="711504"/>
            <a:ext cx="5295579" cy="283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3"/>
              </a:lnSpc>
              <a:spcBef>
                <a:spcPct val="0"/>
              </a:spcBef>
            </a:pPr>
            <a:r>
              <a:rPr lang="en-US" sz="216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PROCESS (BASIC STEPS)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3324" y="682891"/>
            <a:ext cx="7315200" cy="691619"/>
          </a:xfrm>
          <a:custGeom>
            <a:avLst/>
            <a:gdLst/>
            <a:ahLst/>
            <a:cxnLst/>
            <a:rect l="l" t="t" r="r" b="b"/>
            <a:pathLst>
              <a:path w="7315200" h="691619">
                <a:moveTo>
                  <a:pt x="0" y="0"/>
                </a:moveTo>
                <a:lnTo>
                  <a:pt x="7315200" y="0"/>
                </a:lnTo>
                <a:lnTo>
                  <a:pt x="7315200" y="691618"/>
                </a:lnTo>
                <a:lnTo>
                  <a:pt x="0" y="691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65230" y="648773"/>
            <a:ext cx="734258" cy="1187583"/>
          </a:xfrm>
          <a:custGeom>
            <a:avLst/>
            <a:gdLst/>
            <a:ahLst/>
            <a:cxnLst/>
            <a:rect l="l" t="t" r="r" b="b"/>
            <a:pathLst>
              <a:path w="734258" h="1187583">
                <a:moveTo>
                  <a:pt x="0" y="0"/>
                </a:moveTo>
                <a:lnTo>
                  <a:pt x="734258" y="0"/>
                </a:lnTo>
                <a:lnTo>
                  <a:pt x="734258" y="1187583"/>
                </a:lnTo>
                <a:lnTo>
                  <a:pt x="0" y="11875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36195" y="1242565"/>
            <a:ext cx="296510" cy="2508928"/>
          </a:xfrm>
          <a:custGeom>
            <a:avLst/>
            <a:gdLst/>
            <a:ahLst/>
            <a:cxnLst/>
            <a:rect l="l" t="t" r="r" b="b"/>
            <a:pathLst>
              <a:path w="296510" h="2508928">
                <a:moveTo>
                  <a:pt x="0" y="0"/>
                </a:moveTo>
                <a:lnTo>
                  <a:pt x="296509" y="0"/>
                </a:lnTo>
                <a:lnTo>
                  <a:pt x="296509" y="2508927"/>
                </a:lnTo>
                <a:lnTo>
                  <a:pt x="0" y="25089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20602" y="4721944"/>
            <a:ext cx="4360980" cy="5565056"/>
          </a:xfrm>
          <a:custGeom>
            <a:avLst/>
            <a:gdLst/>
            <a:ahLst/>
            <a:cxnLst/>
            <a:rect l="l" t="t" r="r" b="b"/>
            <a:pathLst>
              <a:path w="4360980" h="5565056">
                <a:moveTo>
                  <a:pt x="0" y="0"/>
                </a:moveTo>
                <a:lnTo>
                  <a:pt x="4360980" y="0"/>
                </a:lnTo>
                <a:lnTo>
                  <a:pt x="4360980" y="5565056"/>
                </a:lnTo>
                <a:lnTo>
                  <a:pt x="0" y="55650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79082" y="928839"/>
            <a:ext cx="2391841" cy="237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3"/>
              </a:lnSpc>
              <a:spcBef>
                <a:spcPct val="0"/>
              </a:spcBef>
            </a:pPr>
            <a:r>
              <a:rPr lang="en-US" sz="186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PROS AND CONS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3324" y="1885815"/>
            <a:ext cx="15327549" cy="874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96"/>
              </a:lnSpc>
              <a:spcBef>
                <a:spcPct val="0"/>
              </a:spcBef>
            </a:pPr>
            <a:r>
              <a:rPr lang="en-US" sz="6696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BENEFITS OF DATA SHARDING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120935" y="2938685"/>
            <a:ext cx="14241537" cy="657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6501" lvl="1" indent="-413250" algn="l">
              <a:lnSpc>
                <a:spcPts val="6546"/>
              </a:lnSpc>
              <a:buAutoNum type="arabicPeriod"/>
            </a:pPr>
            <a:r>
              <a:rPr lang="en-US" sz="3828" u="none" strike="noStrike">
                <a:solidFill>
                  <a:srgbClr val="292A59"/>
                </a:solidFill>
                <a:latin typeface="Lora"/>
                <a:ea typeface="Lora"/>
                <a:cs typeface="Lora"/>
                <a:sym typeface="Lora"/>
              </a:rPr>
              <a:t>✅</a:t>
            </a:r>
            <a:r>
              <a:rPr lang="en-US" sz="3828" u="none" strike="noStrike">
                <a:solidFill>
                  <a:srgbClr val="5555AB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828" b="1" u="none" strike="noStrike">
                <a:solidFill>
                  <a:srgbClr val="5555AB"/>
                </a:solidFill>
                <a:latin typeface="Lora Bold"/>
                <a:ea typeface="Lora Bold"/>
                <a:cs typeface="Lora Bold"/>
                <a:sym typeface="Lora Bold"/>
              </a:rPr>
              <a:t>Better Performance</a:t>
            </a:r>
            <a:r>
              <a:rPr lang="en-US" sz="3828" u="none" strike="noStrike">
                <a:solidFill>
                  <a:srgbClr val="292A59"/>
                </a:solidFill>
                <a:latin typeface="Lora"/>
                <a:ea typeface="Lora"/>
                <a:cs typeface="Lora"/>
                <a:sym typeface="Lora"/>
              </a:rPr>
              <a:t> – Queries run faster by accessing specific shards instead of a single large database.</a:t>
            </a:r>
          </a:p>
          <a:p>
            <a:pPr marL="826501" lvl="1" indent="-413250" algn="l">
              <a:lnSpc>
                <a:spcPts val="6546"/>
              </a:lnSpc>
              <a:buAutoNum type="arabicPeriod"/>
            </a:pPr>
            <a:r>
              <a:rPr lang="en-US" sz="3828" u="none" strike="noStrike">
                <a:solidFill>
                  <a:srgbClr val="292A59"/>
                </a:solidFill>
                <a:latin typeface="Lora"/>
                <a:ea typeface="Lora"/>
                <a:cs typeface="Lora"/>
                <a:sym typeface="Lora"/>
              </a:rPr>
              <a:t> ✅</a:t>
            </a:r>
            <a:r>
              <a:rPr lang="en-US" sz="3828" b="1" u="none" strike="noStrike">
                <a:solidFill>
                  <a:srgbClr val="5555AB"/>
                </a:solidFill>
                <a:latin typeface="Lora Bold"/>
                <a:ea typeface="Lora Bold"/>
                <a:cs typeface="Lora Bold"/>
                <a:sym typeface="Lora Bold"/>
              </a:rPr>
              <a:t> Scalability –</a:t>
            </a:r>
            <a:r>
              <a:rPr lang="en-US" sz="3828" u="none" strike="noStrike">
                <a:solidFill>
                  <a:srgbClr val="292A59"/>
                </a:solidFill>
                <a:latin typeface="Lora"/>
                <a:ea typeface="Lora"/>
                <a:cs typeface="Lora"/>
                <a:sym typeface="Lora"/>
              </a:rPr>
              <a:t> New shards can be added easily as data volume increases.</a:t>
            </a:r>
          </a:p>
          <a:p>
            <a:pPr marL="826501" lvl="1" indent="-413250" algn="l">
              <a:lnSpc>
                <a:spcPts val="6546"/>
              </a:lnSpc>
              <a:buAutoNum type="arabicPeriod"/>
            </a:pPr>
            <a:r>
              <a:rPr lang="en-US" sz="3828" u="none" strike="noStrike">
                <a:solidFill>
                  <a:srgbClr val="292A59"/>
                </a:solidFill>
                <a:latin typeface="Lora"/>
                <a:ea typeface="Lora"/>
                <a:cs typeface="Lora"/>
                <a:sym typeface="Lora"/>
              </a:rPr>
              <a:t> ✅</a:t>
            </a:r>
            <a:r>
              <a:rPr lang="en-US" sz="3828" b="1" u="none" strike="noStrike">
                <a:solidFill>
                  <a:srgbClr val="5555AB"/>
                </a:solidFill>
                <a:latin typeface="Lora Bold"/>
                <a:ea typeface="Lora Bold"/>
                <a:cs typeface="Lora Bold"/>
                <a:sym typeface="Lora Bold"/>
              </a:rPr>
              <a:t> Fault Isolation –</a:t>
            </a:r>
            <a:r>
              <a:rPr lang="en-US" sz="3828" u="none" strike="noStrike">
                <a:solidFill>
                  <a:srgbClr val="292A59"/>
                </a:solidFill>
                <a:latin typeface="Lora"/>
                <a:ea typeface="Lora"/>
                <a:cs typeface="Lora"/>
                <a:sym typeface="Lora"/>
              </a:rPr>
              <a:t> A failure in one shard doesn’t affect others, keeping the system operational.</a:t>
            </a:r>
          </a:p>
          <a:p>
            <a:pPr marL="826501" lvl="1" indent="-413250" algn="l">
              <a:lnSpc>
                <a:spcPts val="6546"/>
              </a:lnSpc>
              <a:buAutoNum type="arabicPeriod"/>
            </a:pPr>
            <a:r>
              <a:rPr lang="en-US" sz="3828" u="none" strike="noStrike">
                <a:solidFill>
                  <a:srgbClr val="292A59"/>
                </a:solidFill>
                <a:latin typeface="Lora"/>
                <a:ea typeface="Lora"/>
                <a:cs typeface="Lora"/>
                <a:sym typeface="Lora"/>
              </a:rPr>
              <a:t> ✅</a:t>
            </a:r>
            <a:r>
              <a:rPr lang="en-US" sz="3828" b="1" u="none" strike="noStrike">
                <a:solidFill>
                  <a:srgbClr val="5555AB"/>
                </a:solidFill>
                <a:latin typeface="Lora Bold"/>
                <a:ea typeface="Lora Bold"/>
                <a:cs typeface="Lora Bold"/>
                <a:sym typeface="Lora Bold"/>
              </a:rPr>
              <a:t> Efficient Load Balancing </a:t>
            </a:r>
            <a:r>
              <a:rPr lang="en-US" sz="3828" u="none" strike="noStrike">
                <a:solidFill>
                  <a:srgbClr val="292A59"/>
                </a:solidFill>
                <a:latin typeface="Lora"/>
                <a:ea typeface="Lora"/>
                <a:cs typeface="Lora"/>
                <a:sym typeface="Lora"/>
              </a:rPr>
              <a:t>– Distributes queries evenly, preventing bottlenecks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8701" y="699718"/>
            <a:ext cx="7315200" cy="691619"/>
          </a:xfrm>
          <a:custGeom>
            <a:avLst/>
            <a:gdLst/>
            <a:ahLst/>
            <a:cxnLst/>
            <a:rect l="l" t="t" r="r" b="b"/>
            <a:pathLst>
              <a:path w="7315200" h="691619">
                <a:moveTo>
                  <a:pt x="0" y="0"/>
                </a:moveTo>
                <a:lnTo>
                  <a:pt x="7315200" y="0"/>
                </a:lnTo>
                <a:lnTo>
                  <a:pt x="7315200" y="691619"/>
                </a:lnTo>
                <a:lnTo>
                  <a:pt x="0" y="691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336195" y="1242565"/>
            <a:ext cx="296510" cy="2508928"/>
          </a:xfrm>
          <a:custGeom>
            <a:avLst/>
            <a:gdLst/>
            <a:ahLst/>
            <a:cxnLst/>
            <a:rect l="l" t="t" r="r" b="b"/>
            <a:pathLst>
              <a:path w="296510" h="2508928">
                <a:moveTo>
                  <a:pt x="0" y="0"/>
                </a:moveTo>
                <a:lnTo>
                  <a:pt x="296509" y="0"/>
                </a:lnTo>
                <a:lnTo>
                  <a:pt x="296509" y="2508927"/>
                </a:lnTo>
                <a:lnTo>
                  <a:pt x="0" y="2508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0" y="8165615"/>
            <a:ext cx="2242825" cy="2185370"/>
          </a:xfrm>
          <a:custGeom>
            <a:avLst/>
            <a:gdLst/>
            <a:ahLst/>
            <a:cxnLst/>
            <a:rect l="l" t="t" r="r" b="b"/>
            <a:pathLst>
              <a:path w="2242825" h="2185370">
                <a:moveTo>
                  <a:pt x="2242825" y="2185370"/>
                </a:moveTo>
                <a:lnTo>
                  <a:pt x="0" y="2185370"/>
                </a:lnTo>
                <a:lnTo>
                  <a:pt x="0" y="0"/>
                </a:lnTo>
                <a:lnTo>
                  <a:pt x="2242825" y="0"/>
                </a:lnTo>
                <a:lnTo>
                  <a:pt x="2242825" y="218537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615559" y="-666063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1" y="0"/>
                </a:lnTo>
                <a:lnTo>
                  <a:pt x="56437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0567" y="2907581"/>
            <a:ext cx="16058725" cy="664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6501" lvl="1" indent="-413250" algn="l">
              <a:lnSpc>
                <a:spcPts val="7618"/>
              </a:lnSpc>
              <a:buAutoNum type="arabicPeriod"/>
            </a:pPr>
            <a:r>
              <a:rPr lang="en-US" sz="3828" b="1" u="none" strike="noStrike">
                <a:solidFill>
                  <a:srgbClr val="5555AB"/>
                </a:solidFill>
                <a:latin typeface="Lora Bold"/>
                <a:ea typeface="Lora Bold"/>
                <a:cs typeface="Lora Bold"/>
                <a:sym typeface="Lora Bold"/>
              </a:rPr>
              <a:t>⚠️ Single Shard Overload (Hotspot Problem)</a:t>
            </a:r>
            <a:r>
              <a:rPr lang="en-US" sz="3828" u="none" strike="noStrike">
                <a:solidFill>
                  <a:srgbClr val="292A59"/>
                </a:solidFill>
                <a:latin typeface="Lora"/>
                <a:ea typeface="Lora"/>
                <a:cs typeface="Lora"/>
                <a:sym typeface="Lora"/>
              </a:rPr>
              <a:t> – Some shards may get too much traffic, causing slowdowns or failures.</a:t>
            </a:r>
          </a:p>
          <a:p>
            <a:pPr marL="826501" lvl="1" indent="-413250" algn="l">
              <a:lnSpc>
                <a:spcPts val="7618"/>
              </a:lnSpc>
              <a:buAutoNum type="arabicPeriod"/>
            </a:pPr>
            <a:r>
              <a:rPr lang="en-US" sz="3828" b="1" u="none" strike="noStrike">
                <a:solidFill>
                  <a:srgbClr val="5555AB"/>
                </a:solidFill>
                <a:latin typeface="Lora Bold"/>
                <a:ea typeface="Lora Bold"/>
                <a:cs typeface="Lora Bold"/>
                <a:sym typeface="Lora Bold"/>
              </a:rPr>
              <a:t> ⚠️ Shard Failure (Data Loss Risk)</a:t>
            </a:r>
            <a:r>
              <a:rPr lang="en-US" sz="3828" u="none" strike="noStrike">
                <a:solidFill>
                  <a:srgbClr val="292A59"/>
                </a:solidFill>
                <a:latin typeface="Lora"/>
                <a:ea typeface="Lora"/>
                <a:cs typeface="Lora"/>
                <a:sym typeface="Lora"/>
              </a:rPr>
              <a:t> – If a shard fails, the data within it becomes inaccessible unless replicated.</a:t>
            </a:r>
          </a:p>
          <a:p>
            <a:pPr marL="826501" lvl="1" indent="-413250" algn="l">
              <a:lnSpc>
                <a:spcPts val="7618"/>
              </a:lnSpc>
              <a:buAutoNum type="arabicPeriod"/>
            </a:pPr>
            <a:r>
              <a:rPr lang="en-US" sz="3828" b="1" u="none" strike="noStrike">
                <a:solidFill>
                  <a:srgbClr val="5555AB"/>
                </a:solidFill>
                <a:latin typeface="Lora Bold"/>
                <a:ea typeface="Lora Bold"/>
                <a:cs typeface="Lora Bold"/>
                <a:sym typeface="Lora Bold"/>
              </a:rPr>
              <a:t> ⚠️ Cross-Shard Transactions Complexity </a:t>
            </a:r>
            <a:r>
              <a:rPr lang="en-US" sz="3828" u="none" strike="noStrike">
                <a:solidFill>
                  <a:srgbClr val="292A59"/>
                </a:solidFill>
                <a:latin typeface="Lora"/>
                <a:ea typeface="Lora"/>
                <a:cs typeface="Lora"/>
                <a:sym typeface="Lora"/>
              </a:rPr>
              <a:t>– Queries that need data from multiple shards can slow down performance and increase complexity.</a:t>
            </a:r>
          </a:p>
        </p:txBody>
      </p:sp>
      <p:sp>
        <p:nvSpPr>
          <p:cNvPr id="7" name="Freeform 7"/>
          <p:cNvSpPr/>
          <p:nvPr/>
        </p:nvSpPr>
        <p:spPr>
          <a:xfrm>
            <a:off x="14437430" y="6172200"/>
            <a:ext cx="3695839" cy="4114800"/>
          </a:xfrm>
          <a:custGeom>
            <a:avLst/>
            <a:gdLst/>
            <a:ahLst/>
            <a:cxnLst/>
            <a:rect l="l" t="t" r="r" b="b"/>
            <a:pathLst>
              <a:path w="3695839" h="4114800">
                <a:moveTo>
                  <a:pt x="0" y="0"/>
                </a:moveTo>
                <a:lnTo>
                  <a:pt x="3695838" y="0"/>
                </a:lnTo>
                <a:lnTo>
                  <a:pt x="3695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74459" y="925347"/>
            <a:ext cx="2391841" cy="26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3"/>
              </a:lnSpc>
              <a:spcBef>
                <a:spcPct val="0"/>
              </a:spcBef>
            </a:pPr>
            <a:r>
              <a:rPr lang="en-US" sz="196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PROS AND CONS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714140" y="1808375"/>
            <a:ext cx="11761248" cy="874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6"/>
              </a:lnSpc>
              <a:spcBef>
                <a:spcPct val="0"/>
              </a:spcBef>
            </a:pPr>
            <a:r>
              <a:rPr lang="en-US" sz="6696" dirty="0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FAILURES IN DATA SHARDING 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9892" y="682891"/>
            <a:ext cx="7315200" cy="691619"/>
          </a:xfrm>
          <a:custGeom>
            <a:avLst/>
            <a:gdLst/>
            <a:ahLst/>
            <a:cxnLst/>
            <a:rect l="l" t="t" r="r" b="b"/>
            <a:pathLst>
              <a:path w="7315200" h="691619">
                <a:moveTo>
                  <a:pt x="0" y="0"/>
                </a:moveTo>
                <a:lnTo>
                  <a:pt x="7315200" y="0"/>
                </a:lnTo>
                <a:lnTo>
                  <a:pt x="7315200" y="691618"/>
                </a:lnTo>
                <a:lnTo>
                  <a:pt x="0" y="691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336195" y="1242565"/>
            <a:ext cx="296510" cy="2508928"/>
          </a:xfrm>
          <a:custGeom>
            <a:avLst/>
            <a:gdLst/>
            <a:ahLst/>
            <a:cxnLst/>
            <a:rect l="l" t="t" r="r" b="b"/>
            <a:pathLst>
              <a:path w="296510" h="2508928">
                <a:moveTo>
                  <a:pt x="0" y="0"/>
                </a:moveTo>
                <a:lnTo>
                  <a:pt x="296509" y="0"/>
                </a:lnTo>
                <a:lnTo>
                  <a:pt x="296509" y="2508927"/>
                </a:lnTo>
                <a:lnTo>
                  <a:pt x="0" y="2508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42813" y="5751744"/>
            <a:ext cx="2511540" cy="4289898"/>
          </a:xfrm>
          <a:custGeom>
            <a:avLst/>
            <a:gdLst/>
            <a:ahLst/>
            <a:cxnLst/>
            <a:rect l="l" t="t" r="r" b="b"/>
            <a:pathLst>
              <a:path w="2511540" h="4289898">
                <a:moveTo>
                  <a:pt x="0" y="0"/>
                </a:moveTo>
                <a:lnTo>
                  <a:pt x="2511540" y="0"/>
                </a:lnTo>
                <a:lnTo>
                  <a:pt x="2511540" y="4289897"/>
                </a:lnTo>
                <a:lnTo>
                  <a:pt x="0" y="42898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62084" y="6972850"/>
            <a:ext cx="2548222" cy="1278744"/>
          </a:xfrm>
          <a:custGeom>
            <a:avLst/>
            <a:gdLst/>
            <a:ahLst/>
            <a:cxnLst/>
            <a:rect l="l" t="t" r="r" b="b"/>
            <a:pathLst>
              <a:path w="2548222" h="1278744">
                <a:moveTo>
                  <a:pt x="0" y="0"/>
                </a:moveTo>
                <a:lnTo>
                  <a:pt x="2548221" y="0"/>
                </a:lnTo>
                <a:lnTo>
                  <a:pt x="2548221" y="1278744"/>
                </a:lnTo>
                <a:lnTo>
                  <a:pt x="0" y="12787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91252" y="908519"/>
            <a:ext cx="4263139" cy="26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3"/>
              </a:lnSpc>
              <a:spcBef>
                <a:spcPct val="0"/>
              </a:spcBef>
            </a:pPr>
            <a:r>
              <a:rPr lang="en-US" sz="196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EXAMPLES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9892" y="1687730"/>
            <a:ext cx="20450610" cy="826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6"/>
              </a:lnSpc>
              <a:spcBef>
                <a:spcPct val="0"/>
              </a:spcBef>
            </a:pPr>
            <a:r>
              <a:rPr lang="en-US" sz="6296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REAL-WORLD APPLICATIONS OF DATA SHARDING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2628708"/>
            <a:ext cx="14754660" cy="7079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2933" lvl="1" indent="-386466" algn="l">
              <a:lnSpc>
                <a:spcPts val="7124"/>
              </a:lnSpc>
              <a:spcBef>
                <a:spcPct val="0"/>
              </a:spcBef>
              <a:buAutoNum type="arabicPeriod"/>
            </a:pPr>
            <a:r>
              <a:rPr lang="en-US" sz="3580" b="1" u="none" strike="noStrike">
                <a:solidFill>
                  <a:srgbClr val="5555AB"/>
                </a:solidFill>
                <a:latin typeface="Lora Bold"/>
                <a:ea typeface="Lora Bold"/>
                <a:cs typeface="Lora Bold"/>
                <a:sym typeface="Lora Bold"/>
              </a:rPr>
              <a:t>E-Commerce – </a:t>
            </a:r>
            <a:r>
              <a:rPr lang="en-US" sz="3580" u="none" strike="noStrike">
                <a:solidFill>
                  <a:srgbClr val="292A59"/>
                </a:solidFill>
                <a:latin typeface="Lora"/>
                <a:ea typeface="Lora"/>
                <a:cs typeface="Lora"/>
                <a:sym typeface="Lora"/>
              </a:rPr>
              <a:t>Helps manage large customer and product data, improving speed and handling high traffic (e.g., Amazon).</a:t>
            </a:r>
          </a:p>
          <a:p>
            <a:pPr marL="772933" lvl="1" indent="-386466" algn="l">
              <a:lnSpc>
                <a:spcPts val="7124"/>
              </a:lnSpc>
              <a:spcBef>
                <a:spcPct val="0"/>
              </a:spcBef>
              <a:buAutoNum type="arabicPeriod"/>
            </a:pPr>
            <a:r>
              <a:rPr lang="en-US" sz="3580" b="1" u="none" strike="noStrike">
                <a:solidFill>
                  <a:srgbClr val="5555AB"/>
                </a:solidFill>
                <a:latin typeface="Lora Bold"/>
                <a:ea typeface="Lora Bold"/>
                <a:cs typeface="Lora Bold"/>
                <a:sym typeface="Lora Bold"/>
              </a:rPr>
              <a:t> Social Media –</a:t>
            </a:r>
            <a:r>
              <a:rPr lang="en-US" sz="3580" u="none" strike="noStrike">
                <a:solidFill>
                  <a:srgbClr val="292A59"/>
                </a:solidFill>
                <a:latin typeface="Lora"/>
                <a:ea typeface="Lora"/>
                <a:cs typeface="Lora"/>
                <a:sym typeface="Lora"/>
              </a:rPr>
              <a:t> Distributes user data across servers, ensuring fast access and scalability (e.g., Facebook).</a:t>
            </a:r>
          </a:p>
          <a:p>
            <a:pPr marL="772933" lvl="1" indent="-386466" algn="l">
              <a:lnSpc>
                <a:spcPts val="7124"/>
              </a:lnSpc>
              <a:spcBef>
                <a:spcPct val="0"/>
              </a:spcBef>
              <a:buAutoNum type="arabicPeriod"/>
            </a:pPr>
            <a:r>
              <a:rPr lang="en-US" sz="3580" b="1" u="none" strike="noStrike">
                <a:solidFill>
                  <a:srgbClr val="5555AB"/>
                </a:solidFill>
                <a:latin typeface="Lora Bold"/>
                <a:ea typeface="Lora Bold"/>
                <a:cs typeface="Lora Bold"/>
                <a:sym typeface="Lora Bold"/>
              </a:rPr>
              <a:t> Financial Services – </a:t>
            </a:r>
            <a:r>
              <a:rPr lang="en-US" sz="3580" u="none" strike="noStrike">
                <a:solidFill>
                  <a:srgbClr val="292A59"/>
                </a:solidFill>
                <a:latin typeface="Lora"/>
                <a:ea typeface="Lora"/>
                <a:cs typeface="Lora"/>
                <a:sym typeface="Lora"/>
              </a:rPr>
              <a:t>Speeds up transactions and increases reliability by distributing data (e.g., online banking).</a:t>
            </a:r>
          </a:p>
          <a:p>
            <a:pPr marL="772933" lvl="1" indent="-386466" algn="l">
              <a:lnSpc>
                <a:spcPts val="7124"/>
              </a:lnSpc>
              <a:spcBef>
                <a:spcPct val="0"/>
              </a:spcBef>
              <a:buAutoNum type="arabicPeriod"/>
            </a:pPr>
            <a:r>
              <a:rPr lang="en-US" sz="3580" b="1" u="none" strike="noStrike">
                <a:solidFill>
                  <a:srgbClr val="5555AB"/>
                </a:solidFill>
                <a:latin typeface="Lora Bold"/>
                <a:ea typeface="Lora Bold"/>
                <a:cs typeface="Lora Bold"/>
                <a:sym typeface="Lora Bold"/>
              </a:rPr>
              <a:t> Gaming –</a:t>
            </a:r>
            <a:r>
              <a:rPr lang="en-US" sz="3580" u="none" strike="noStrike">
                <a:solidFill>
                  <a:srgbClr val="292A59"/>
                </a:solidFill>
                <a:latin typeface="Lora"/>
                <a:ea typeface="Lora"/>
                <a:cs typeface="Lora"/>
                <a:sym typeface="Lora"/>
              </a:rPr>
              <a:t> Ensures fast load times and smooth play by spreading player data (e.g., Fortnite).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3324" y="337081"/>
            <a:ext cx="7315200" cy="691619"/>
          </a:xfrm>
          <a:custGeom>
            <a:avLst/>
            <a:gdLst/>
            <a:ahLst/>
            <a:cxnLst/>
            <a:rect l="l" t="t" r="r" b="b"/>
            <a:pathLst>
              <a:path w="7315200" h="691619">
                <a:moveTo>
                  <a:pt x="0" y="0"/>
                </a:moveTo>
                <a:lnTo>
                  <a:pt x="7315200" y="0"/>
                </a:lnTo>
                <a:lnTo>
                  <a:pt x="7315200" y="691619"/>
                </a:lnTo>
                <a:lnTo>
                  <a:pt x="0" y="691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336195" y="1242565"/>
            <a:ext cx="296510" cy="2508928"/>
          </a:xfrm>
          <a:custGeom>
            <a:avLst/>
            <a:gdLst/>
            <a:ahLst/>
            <a:cxnLst/>
            <a:rect l="l" t="t" r="r" b="b"/>
            <a:pathLst>
              <a:path w="296510" h="2508928">
                <a:moveTo>
                  <a:pt x="0" y="0"/>
                </a:moveTo>
                <a:lnTo>
                  <a:pt x="296509" y="0"/>
                </a:lnTo>
                <a:lnTo>
                  <a:pt x="296509" y="2508927"/>
                </a:lnTo>
                <a:lnTo>
                  <a:pt x="0" y="2508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2311811"/>
            <a:ext cx="14713213" cy="7079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2933" lvl="1" indent="-386466" algn="l">
              <a:lnSpc>
                <a:spcPts val="7124"/>
              </a:lnSpc>
              <a:spcBef>
                <a:spcPct val="0"/>
              </a:spcBef>
              <a:buAutoNum type="arabicPeriod"/>
            </a:pPr>
            <a:r>
              <a:rPr lang="en-US" sz="3580" b="1" u="none" strike="noStrike">
                <a:solidFill>
                  <a:srgbClr val="5555AB"/>
                </a:solidFill>
                <a:latin typeface="Lora Bold"/>
                <a:ea typeface="Lora Bold"/>
                <a:cs typeface="Lora Bold"/>
                <a:sym typeface="Lora Bold"/>
              </a:rPr>
              <a:t>Scalable Systems – </a:t>
            </a:r>
            <a:r>
              <a:rPr lang="en-US" sz="3580" u="none" strike="noStrike">
                <a:solidFill>
                  <a:srgbClr val="292A59"/>
                </a:solidFill>
                <a:latin typeface="Lora"/>
                <a:ea typeface="Lora"/>
                <a:cs typeface="Lora"/>
                <a:sym typeface="Lora"/>
              </a:rPr>
              <a:t>Sharding helps build applications that handle large data and users efficiently.</a:t>
            </a:r>
          </a:p>
          <a:p>
            <a:pPr marL="772933" lvl="1" indent="-386466" algn="l">
              <a:lnSpc>
                <a:spcPts val="7124"/>
              </a:lnSpc>
              <a:spcBef>
                <a:spcPct val="0"/>
              </a:spcBef>
              <a:buAutoNum type="arabicPeriod"/>
            </a:pPr>
            <a:r>
              <a:rPr lang="en-US" sz="3580" b="1" u="none" strike="noStrike">
                <a:solidFill>
                  <a:srgbClr val="5555AB"/>
                </a:solidFill>
                <a:latin typeface="Lora Bold"/>
                <a:ea typeface="Lora Bold"/>
                <a:cs typeface="Lora Bold"/>
                <a:sym typeface="Lora Bold"/>
              </a:rPr>
              <a:t>Performance &amp; Load Balancing – </a:t>
            </a:r>
            <a:r>
              <a:rPr lang="en-US" sz="3580" u="none" strike="noStrike">
                <a:solidFill>
                  <a:srgbClr val="292A59"/>
                </a:solidFill>
                <a:latin typeface="Lora"/>
                <a:ea typeface="Lora"/>
                <a:cs typeface="Lora"/>
                <a:sym typeface="Lora"/>
              </a:rPr>
              <a:t>Distributes data across servers, preventing slowdowns and maintaining smooth performance.</a:t>
            </a:r>
          </a:p>
          <a:p>
            <a:pPr marL="772933" lvl="1" indent="-386466" algn="l">
              <a:lnSpc>
                <a:spcPts val="7124"/>
              </a:lnSpc>
              <a:spcBef>
                <a:spcPct val="0"/>
              </a:spcBef>
              <a:buAutoNum type="arabicPeriod"/>
            </a:pPr>
            <a:r>
              <a:rPr lang="en-US" sz="3580" b="1" u="none" strike="noStrike">
                <a:solidFill>
                  <a:srgbClr val="5555AB"/>
                </a:solidFill>
                <a:latin typeface="Lora Bold"/>
                <a:ea typeface="Lora Bold"/>
                <a:cs typeface="Lora Bold"/>
                <a:sym typeface="Lora Bold"/>
              </a:rPr>
              <a:t>Fault Tolerance – </a:t>
            </a:r>
            <a:r>
              <a:rPr lang="en-US" sz="3580" u="none" strike="noStrike">
                <a:solidFill>
                  <a:srgbClr val="292A59"/>
                </a:solidFill>
                <a:latin typeface="Lora"/>
                <a:ea typeface="Lora"/>
                <a:cs typeface="Lora"/>
                <a:sym typeface="Lora"/>
              </a:rPr>
              <a:t>Sharding isolates failures to specific shards, keeping the system running.</a:t>
            </a:r>
          </a:p>
          <a:p>
            <a:pPr marL="772933" lvl="1" indent="-386466" algn="l">
              <a:lnSpc>
                <a:spcPts val="7124"/>
              </a:lnSpc>
              <a:spcBef>
                <a:spcPct val="0"/>
              </a:spcBef>
              <a:buAutoNum type="arabicPeriod"/>
            </a:pPr>
            <a:r>
              <a:rPr lang="en-US" sz="3580" b="1" u="none" strike="noStrike">
                <a:solidFill>
                  <a:srgbClr val="5555AB"/>
                </a:solidFill>
                <a:latin typeface="Lora Bold"/>
                <a:ea typeface="Lora Bold"/>
                <a:cs typeface="Lora Bold"/>
                <a:sym typeface="Lora Bold"/>
              </a:rPr>
              <a:t>Architectural Choices –</a:t>
            </a:r>
            <a:r>
              <a:rPr lang="en-US" sz="3580" u="none" strike="noStrike">
                <a:solidFill>
                  <a:srgbClr val="292A59"/>
                </a:solidFill>
                <a:latin typeface="Lora"/>
                <a:ea typeface="Lora"/>
                <a:cs typeface="Lora"/>
                <a:sym typeface="Lora"/>
              </a:rPr>
              <a:t> Engineers select sharding strategies (hashing, range, etc.) based on system needs.</a:t>
            </a:r>
          </a:p>
        </p:txBody>
      </p:sp>
      <p:sp>
        <p:nvSpPr>
          <p:cNvPr id="5" name="Freeform 5"/>
          <p:cNvSpPr/>
          <p:nvPr/>
        </p:nvSpPr>
        <p:spPr>
          <a:xfrm rot="-5400000">
            <a:off x="11425616" y="3287597"/>
            <a:ext cx="10303011" cy="3727817"/>
          </a:xfrm>
          <a:custGeom>
            <a:avLst/>
            <a:gdLst/>
            <a:ahLst/>
            <a:cxnLst/>
            <a:rect l="l" t="t" r="r" b="b"/>
            <a:pathLst>
              <a:path w="10303011" h="3727817">
                <a:moveTo>
                  <a:pt x="0" y="0"/>
                </a:moveTo>
                <a:lnTo>
                  <a:pt x="10303011" y="0"/>
                </a:lnTo>
                <a:lnTo>
                  <a:pt x="10303011" y="3727817"/>
                </a:lnTo>
                <a:lnTo>
                  <a:pt x="0" y="37278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38470" y="4860495"/>
            <a:ext cx="4049530" cy="5426505"/>
          </a:xfrm>
          <a:custGeom>
            <a:avLst/>
            <a:gdLst/>
            <a:ahLst/>
            <a:cxnLst/>
            <a:rect l="l" t="t" r="r" b="b"/>
            <a:pathLst>
              <a:path w="4049530" h="5426505">
                <a:moveTo>
                  <a:pt x="0" y="0"/>
                </a:moveTo>
                <a:lnTo>
                  <a:pt x="4049530" y="0"/>
                </a:lnTo>
                <a:lnTo>
                  <a:pt x="4049530" y="5426505"/>
                </a:lnTo>
                <a:lnTo>
                  <a:pt x="0" y="54265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75377" y="1420642"/>
            <a:ext cx="17157327" cy="86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96"/>
              </a:lnSpc>
              <a:spcBef>
                <a:spcPct val="0"/>
              </a:spcBef>
            </a:pPr>
            <a:r>
              <a:rPr lang="en-US" sz="6596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DATA SHARDING IN SOFTWARE ENGINEERING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84972" y="589062"/>
            <a:ext cx="5965063" cy="225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63"/>
              </a:lnSpc>
              <a:spcBef>
                <a:spcPct val="0"/>
              </a:spcBef>
            </a:pPr>
            <a:r>
              <a:rPr lang="en-US" sz="176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SOFTWARE ENGINEERING 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14825" y="314325"/>
            <a:ext cx="9658350" cy="965835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D5D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259300" y="801623"/>
            <a:ext cx="486295" cy="4114800"/>
          </a:xfrm>
          <a:custGeom>
            <a:avLst/>
            <a:gdLst/>
            <a:ahLst/>
            <a:cxnLst/>
            <a:rect l="l" t="t" r="r" b="b"/>
            <a:pathLst>
              <a:path w="486295" h="4114800">
                <a:moveTo>
                  <a:pt x="0" y="0"/>
                </a:moveTo>
                <a:lnTo>
                  <a:pt x="486295" y="0"/>
                </a:lnTo>
                <a:lnTo>
                  <a:pt x="486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413226" y="7387072"/>
            <a:ext cx="1050143" cy="1698492"/>
          </a:xfrm>
          <a:custGeom>
            <a:avLst/>
            <a:gdLst/>
            <a:ahLst/>
            <a:cxnLst/>
            <a:rect l="l" t="t" r="r" b="b"/>
            <a:pathLst>
              <a:path w="1050143" h="1698492">
                <a:moveTo>
                  <a:pt x="0" y="0"/>
                </a:moveTo>
                <a:lnTo>
                  <a:pt x="1050143" y="0"/>
                </a:lnTo>
                <a:lnTo>
                  <a:pt x="1050143" y="1698492"/>
                </a:lnTo>
                <a:lnTo>
                  <a:pt x="0" y="1698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94066" y="5637552"/>
            <a:ext cx="486295" cy="4114800"/>
          </a:xfrm>
          <a:custGeom>
            <a:avLst/>
            <a:gdLst/>
            <a:ahLst/>
            <a:cxnLst/>
            <a:rect l="l" t="t" r="r" b="b"/>
            <a:pathLst>
              <a:path w="486295" h="4114800">
                <a:moveTo>
                  <a:pt x="0" y="0"/>
                </a:moveTo>
                <a:lnTo>
                  <a:pt x="486295" y="0"/>
                </a:lnTo>
                <a:lnTo>
                  <a:pt x="486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21443" y="7387072"/>
            <a:ext cx="1050143" cy="1698492"/>
          </a:xfrm>
          <a:custGeom>
            <a:avLst/>
            <a:gdLst/>
            <a:ahLst/>
            <a:cxnLst/>
            <a:rect l="l" t="t" r="r" b="b"/>
            <a:pathLst>
              <a:path w="1050143" h="1698492">
                <a:moveTo>
                  <a:pt x="1050143" y="0"/>
                </a:moveTo>
                <a:lnTo>
                  <a:pt x="0" y="0"/>
                </a:lnTo>
                <a:lnTo>
                  <a:pt x="0" y="1698492"/>
                </a:lnTo>
                <a:lnTo>
                  <a:pt x="1050143" y="1698492"/>
                </a:lnTo>
                <a:lnTo>
                  <a:pt x="10501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467608" y="3308907"/>
            <a:ext cx="8851992" cy="4413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112"/>
              </a:lnSpc>
            </a:pPr>
            <a:r>
              <a:rPr lang="en-US" sz="17112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id="10" name="Freeform 10"/>
          <p:cNvSpPr/>
          <p:nvPr/>
        </p:nvSpPr>
        <p:spPr>
          <a:xfrm>
            <a:off x="-501805" y="904557"/>
            <a:ext cx="3896378" cy="2128010"/>
          </a:xfrm>
          <a:custGeom>
            <a:avLst/>
            <a:gdLst/>
            <a:ahLst/>
            <a:cxnLst/>
            <a:rect l="l" t="t" r="r" b="b"/>
            <a:pathLst>
              <a:path w="3896378" h="2128010">
                <a:moveTo>
                  <a:pt x="0" y="0"/>
                </a:moveTo>
                <a:lnTo>
                  <a:pt x="3896378" y="0"/>
                </a:lnTo>
                <a:lnTo>
                  <a:pt x="3896378" y="2128011"/>
                </a:lnTo>
                <a:lnTo>
                  <a:pt x="0" y="21280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566992" y="5259062"/>
            <a:ext cx="3896378" cy="2128010"/>
          </a:xfrm>
          <a:custGeom>
            <a:avLst/>
            <a:gdLst/>
            <a:ahLst/>
            <a:cxnLst/>
            <a:rect l="l" t="t" r="r" b="b"/>
            <a:pathLst>
              <a:path w="3896378" h="2128010">
                <a:moveTo>
                  <a:pt x="0" y="0"/>
                </a:moveTo>
                <a:lnTo>
                  <a:pt x="3896377" y="0"/>
                </a:lnTo>
                <a:lnTo>
                  <a:pt x="3896377" y="2128010"/>
                </a:lnTo>
                <a:lnTo>
                  <a:pt x="0" y="2128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573</Words>
  <Application>Microsoft Office PowerPoint</Application>
  <PresentationFormat>Custom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Lora Bold</vt:lpstr>
      <vt:lpstr>Montserrat Bold</vt:lpstr>
      <vt:lpstr>Anton</vt:lpstr>
      <vt:lpstr>Lora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Illustrative Artificial Intelligence Project Presentation</dc:title>
  <dc:creator>Administrator</dc:creator>
  <cp:lastModifiedBy>shahad al sayel</cp:lastModifiedBy>
  <cp:revision>2</cp:revision>
  <dcterms:created xsi:type="dcterms:W3CDTF">2006-08-16T00:00:00Z</dcterms:created>
  <dcterms:modified xsi:type="dcterms:W3CDTF">2025-05-10T22:57:02Z</dcterms:modified>
  <dc:identifier>DAGh47bDfS8</dc:identifier>
</cp:coreProperties>
</file>